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418" r:id="rId2"/>
    <p:sldId id="434" r:id="rId3"/>
    <p:sldId id="420" r:id="rId4"/>
    <p:sldId id="436" r:id="rId5"/>
    <p:sldId id="438" r:id="rId6"/>
    <p:sldId id="440" r:id="rId7"/>
    <p:sldId id="441" r:id="rId8"/>
    <p:sldId id="442" r:id="rId9"/>
    <p:sldId id="443" r:id="rId10"/>
    <p:sldId id="43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979A"/>
    <a:srgbClr val="4CBBDC"/>
    <a:srgbClr val="00BBD6"/>
    <a:srgbClr val="E28846"/>
    <a:srgbClr val="E25E47"/>
    <a:srgbClr val="A6A6A6"/>
    <a:srgbClr val="528F97"/>
    <a:srgbClr val="3CA8EB"/>
    <a:srgbClr val="00AFF0"/>
    <a:srgbClr val="F7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83333" autoAdjust="0"/>
  </p:normalViewPr>
  <p:slideViewPr>
    <p:cSldViewPr snapToGrid="0">
      <p:cViewPr>
        <p:scale>
          <a:sx n="75" d="100"/>
          <a:sy n="75" d="100"/>
        </p:scale>
        <p:origin x="43" y="29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24.05.2015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24/05/2015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583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3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4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CAC6F-B899-4B34-8847-B07B2CBD7A99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C44AB-B2A1-49E9-8E02-C10D6DA3DF04}" type="datetime1">
              <a:rPr lang="en-US" smtClean="0"/>
              <a:t>5/24/2015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Interactive Visualization for Software Analytics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0847F-5762-4459-82DF-A04E41648D21}" type="datetime1">
              <a:rPr lang="en-US" smtClean="0"/>
              <a:t>5/24/2015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Interactive Visualization for Software Analytics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438B1-D913-47E6-BF9F-446196D039CC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Interactive Visualization for Software Analytics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2352F-83C1-4E12-B57E-C8A00F698073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Interactive Visualization for Software Analytics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11C4598-7880-475E-AB30-52A036C8041C}" type="datetime1">
              <a:rPr lang="en-US" smtClean="0"/>
              <a:t>5/24/2015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Graph Mining with Spark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[1]: </a:t>
            </a:r>
            <a:r>
              <a:rPr lang="en-US" dirty="0"/>
              <a:t>Xiang, J, </a:t>
            </a:r>
            <a:r>
              <a:rPr lang="en-US" dirty="0" err="1"/>
              <a:t>Guo</a:t>
            </a:r>
            <a:r>
              <a:rPr lang="en-US" dirty="0"/>
              <a:t>, C &amp; </a:t>
            </a:r>
            <a:r>
              <a:rPr lang="en-US" dirty="0" err="1"/>
              <a:t>Aboulnaga</a:t>
            </a:r>
            <a:r>
              <a:rPr lang="en-US" dirty="0"/>
              <a:t>, A 2013, 'Scalable maximum clique computation using </a:t>
            </a:r>
            <a:r>
              <a:rPr lang="en-US" dirty="0" err="1"/>
              <a:t>MapReduce</a:t>
            </a:r>
            <a:r>
              <a:rPr lang="en-US" dirty="0"/>
              <a:t>'. in </a:t>
            </a:r>
            <a:r>
              <a:rPr lang="en-US" i="1" dirty="0"/>
              <a:t>Proceedings - International Conference on Data Engineering.</a:t>
            </a:r>
            <a:r>
              <a:rPr lang="en-US" dirty="0"/>
              <a:t>, 6544815, pp. 74-85, 29th International Conference on Data Engineering, ICDE 2013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CAC6F-B899-4B34-8847-B07B2CBD7A99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4" t="34957" r="581" b="35542"/>
          <a:stretch/>
        </p:blipFill>
        <p:spPr bwMode="auto">
          <a:xfrm>
            <a:off x="412377" y="1695263"/>
            <a:ext cx="11367246" cy="353568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Graph Mining with Spark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smtClean="0"/>
              <a:t>Tim </a:t>
            </a:r>
            <a:r>
              <a:rPr lang="en-GB" sz="2400" dirty="0" err="1" smtClean="0"/>
              <a:t>Draeger</a:t>
            </a:r>
            <a:r>
              <a:rPr lang="en-GB" sz="2400" dirty="0" smtClean="0"/>
              <a:t>, </a:t>
            </a:r>
            <a:r>
              <a:rPr lang="en-GB" sz="2400" dirty="0" err="1" smtClean="0"/>
              <a:t>Ricarda</a:t>
            </a:r>
            <a:r>
              <a:rPr lang="en-GB" sz="2400" dirty="0" smtClean="0"/>
              <a:t> </a:t>
            </a:r>
            <a:r>
              <a:rPr lang="en-GB" sz="2400" dirty="0" err="1" smtClean="0"/>
              <a:t>Schüler</a:t>
            </a:r>
            <a:endParaRPr lang="en-GB" sz="2400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pPr lvl="0"/>
            <a:r>
              <a:rPr lang="en-US" dirty="0"/>
              <a:t>Distributed Big Data Analytics </a:t>
            </a:r>
            <a:r>
              <a:rPr lang="en-US" dirty="0" smtClean="0"/>
              <a:t>Seminar </a:t>
            </a:r>
            <a:r>
              <a:rPr lang="de-DE" dirty="0" smtClean="0"/>
              <a:t>– Hasso-Plattner-Institute </a:t>
            </a:r>
            <a:r>
              <a:rPr lang="de-DE" dirty="0"/>
              <a:t>– </a:t>
            </a:r>
            <a:r>
              <a:rPr lang="de-DE" dirty="0" smtClean="0"/>
              <a:t>June 1st 2015</a:t>
            </a:r>
            <a:endParaRPr lang="de-DE" dirty="0"/>
          </a:p>
        </p:txBody>
      </p:sp>
      <p:sp>
        <p:nvSpPr>
          <p:cNvPr id="8" name="Content Placeholder 7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GB" dirty="0" smtClean="0"/>
              <a:t>An approach to solve the maximum clique problem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584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 smtClean="0"/>
              <a:t>maximum Clique </a:t>
            </a:r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Definition: Subset of a graph's vertices, </a:t>
            </a:r>
            <a:r>
              <a:rPr lang="en-US" dirty="0" smtClean="0"/>
              <a:t>in which </a:t>
            </a:r>
            <a:r>
              <a:rPr lang="en-US" dirty="0"/>
              <a:t>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Maximum Clique: the graph's clique with the most </a:t>
            </a:r>
            <a:r>
              <a:rPr lang="en-US" dirty="0" smtClean="0"/>
              <a:t>vertices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BAE2D-1381-447A-8090-B8859D799F0A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8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 smtClean="0"/>
              <a:t>maximum Clique </a:t>
            </a:r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Use cases:</a:t>
            </a:r>
            <a:endParaRPr lang="en-US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Media </a:t>
            </a:r>
            <a:r>
              <a:rPr lang="de-DE" dirty="0" err="1" smtClean="0"/>
              <a:t>graphs</a:t>
            </a:r>
            <a:r>
              <a:rPr lang="de-DE" dirty="0" smtClean="0"/>
              <a:t>: </a:t>
            </a:r>
            <a:r>
              <a:rPr lang="de-DE" dirty="0" err="1" smtClean="0"/>
              <a:t>groups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/</a:t>
            </a:r>
            <a:r>
              <a:rPr lang="de-DE" dirty="0" err="1" smtClean="0"/>
              <a:t>family</a:t>
            </a:r>
            <a:r>
              <a:rPr lang="de-DE" dirty="0" smtClean="0"/>
              <a:t>/</a:t>
            </a:r>
            <a:r>
              <a:rPr lang="de-DE" dirty="0" err="1" smtClean="0"/>
              <a:t>co-workers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Website </a:t>
            </a:r>
            <a:r>
              <a:rPr lang="en-US" dirty="0" err="1" smtClean="0"/>
              <a:t>interliking</a:t>
            </a:r>
            <a:r>
              <a:rPr lang="en-US" dirty="0" smtClean="0"/>
              <a:t>, coding theory, matching biochemical molecules [1]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BAE2D-1381-447A-8090-B8859D799F0A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6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Twitter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Directed graph of anonymous Twitter follower/following data from 2009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~41 million vertices, ~1.6 billion edges, 25.5 GB size on disc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smtClean="0"/>
              <a:t>Wikipedia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wikipedia</a:t>
            </a:r>
            <a:r>
              <a:rPr lang="de-DE" dirty="0" smtClean="0"/>
              <a:t> </a:t>
            </a:r>
            <a:r>
              <a:rPr lang="de-DE" dirty="0" err="1" smtClean="0"/>
              <a:t>page</a:t>
            </a:r>
            <a:r>
              <a:rPr lang="de-DE" dirty="0" smtClean="0"/>
              <a:t> interlinks </a:t>
            </a:r>
            <a:r>
              <a:rPr lang="de-DE" dirty="0" err="1" smtClean="0"/>
              <a:t>from</a:t>
            </a:r>
            <a:r>
              <a:rPr lang="de-DE" dirty="0" smtClean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~1.9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vertices</a:t>
            </a:r>
            <a:r>
              <a:rPr lang="de-DE" dirty="0" smtClean="0"/>
              <a:t>, ~40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1 GB </a:t>
            </a:r>
            <a:r>
              <a:rPr lang="de-DE" dirty="0" err="1" smtClean="0"/>
              <a:t>size</a:t>
            </a:r>
            <a:r>
              <a:rPr lang="de-DE" dirty="0" smtClean="0"/>
              <a:t> on </a:t>
            </a:r>
            <a:r>
              <a:rPr lang="de-DE" dirty="0" err="1" smtClean="0"/>
              <a:t>disc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BAE2D-1381-447A-8090-B8859D799F0A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pic>
        <p:nvPicPr>
          <p:cNvPr id="2050" name="Picture 2" descr="https://g.twimg.com/Twitter_logo_blu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820" y="1106065"/>
            <a:ext cx="1897542" cy="154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820" y="3164541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cliques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cliques </a:t>
            </a:r>
            <a:r>
              <a:rPr lang="en-US" dirty="0" smtClean="0"/>
              <a:t>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BAE2D-1381-447A-8090-B8859D799F0A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09645" y="244484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55221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09645" y="431846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64069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44868" y="259788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9999292" y="262414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62682" y="259788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08258" y="386063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34515" y="392402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08258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62682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44868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088939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cliques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cliques </a:t>
            </a:r>
            <a:r>
              <a:rPr lang="en-US" dirty="0" smtClean="0"/>
              <a:t>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Classic </a:t>
            </a:r>
            <a:r>
              <a:rPr lang="de-DE" dirty="0" err="1" smtClean="0"/>
              <a:t>definition</a:t>
            </a:r>
            <a:r>
              <a:rPr lang="de-DE" dirty="0" smtClean="0"/>
              <a:t>: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form a </a:t>
            </a:r>
            <a:r>
              <a:rPr lang="de-DE" dirty="0" err="1" smtClean="0"/>
              <a:t>clique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BAE2D-1381-447A-8090-B8859D799F0A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09645" y="244484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55221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09645" y="431846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10564069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Gerade Verbindung mit Pfeil 10"/>
          <p:cNvCxnSpPr>
            <a:stCxn id="8" idx="0"/>
            <a:endCxn id="7" idx="3"/>
          </p:cNvCxnSpPr>
          <p:nvPr/>
        </p:nvCxnSpPr>
        <p:spPr>
          <a:xfrm flipV="1">
            <a:off x="9344868" y="2597883"/>
            <a:ext cx="591034" cy="1236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9" idx="0"/>
            <a:endCxn id="7" idx="4"/>
          </p:cNvCxnSpPr>
          <p:nvPr/>
        </p:nvCxnSpPr>
        <p:spPr>
          <a:xfrm flipV="1">
            <a:off x="9999292" y="2624140"/>
            <a:ext cx="0" cy="169432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10" idx="0"/>
            <a:endCxn id="7" idx="5"/>
          </p:cNvCxnSpPr>
          <p:nvPr/>
        </p:nvCxnSpPr>
        <p:spPr>
          <a:xfrm flipH="1" flipV="1">
            <a:off x="10062682" y="2597883"/>
            <a:ext cx="591034" cy="1236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7"/>
            <a:endCxn id="10" idx="1"/>
          </p:cNvCxnSpPr>
          <p:nvPr/>
        </p:nvCxnSpPr>
        <p:spPr>
          <a:xfrm>
            <a:off x="9408258" y="386063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0" idx="2"/>
            <a:endCxn id="8" idx="6"/>
          </p:cNvCxnSpPr>
          <p:nvPr/>
        </p:nvCxnSpPr>
        <p:spPr>
          <a:xfrm flipH="1">
            <a:off x="9434515" y="392402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8" idx="5"/>
            <a:endCxn id="9" idx="1"/>
          </p:cNvCxnSpPr>
          <p:nvPr/>
        </p:nvCxnSpPr>
        <p:spPr>
          <a:xfrm>
            <a:off x="9408258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0" idx="3"/>
            <a:endCxn id="9" idx="7"/>
          </p:cNvCxnSpPr>
          <p:nvPr/>
        </p:nvCxnSpPr>
        <p:spPr>
          <a:xfrm flipH="1">
            <a:off x="10062682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>
            <a:stCxn id="9" idx="2"/>
            <a:endCxn id="8" idx="4"/>
          </p:cNvCxnSpPr>
          <p:nvPr/>
        </p:nvCxnSpPr>
        <p:spPr>
          <a:xfrm flipH="1" flipV="1">
            <a:off x="9344868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9" idx="6"/>
            <a:endCxn id="10" idx="4"/>
          </p:cNvCxnSpPr>
          <p:nvPr/>
        </p:nvCxnSpPr>
        <p:spPr>
          <a:xfrm flipV="1">
            <a:off x="10088939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Splitting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Every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contained</a:t>
            </a:r>
            <a:r>
              <a:rPr lang="de-DE" dirty="0" smtClean="0"/>
              <a:t> in a k-</a:t>
            </a:r>
            <a:r>
              <a:rPr lang="de-DE" dirty="0" err="1" smtClean="0"/>
              <a:t>truss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Calculating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a </a:t>
            </a:r>
            <a:r>
              <a:rPr lang="de-DE" dirty="0" err="1" smtClean="0"/>
              <a:t>lot</a:t>
            </a:r>
            <a:r>
              <a:rPr lang="de-DE" dirty="0" smtClean="0"/>
              <a:t> </a:t>
            </a:r>
            <a:r>
              <a:rPr lang="de-DE" dirty="0" err="1" smtClean="0"/>
              <a:t>faster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</a:t>
            </a:r>
            <a:r>
              <a:rPr lang="de-DE" dirty="0" err="1" smtClean="0"/>
              <a:t>especially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distributed</a:t>
            </a:r>
            <a:r>
              <a:rPr lang="de-DE" dirty="0" smtClean="0"/>
              <a:t> </a:t>
            </a:r>
            <a:r>
              <a:rPr lang="de-DE" dirty="0" err="1" smtClean="0"/>
              <a:t>systems</a:t>
            </a:r>
            <a:r>
              <a:rPr lang="de-DE" dirty="0" smtClean="0"/>
              <a:t>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We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can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uses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trusses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split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graph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as</a:t>
            </a:r>
            <a:r>
              <a:rPr lang="de-DE" dirty="0" smtClean="0">
                <a:sym typeface="Wingdings" panose="05000000000000000000" pitchFamily="2" charset="2"/>
              </a:rPr>
              <a:t> an </a:t>
            </a:r>
            <a:r>
              <a:rPr lang="de-DE" dirty="0" err="1" smtClean="0">
                <a:sym typeface="Wingdings" panose="05000000000000000000" pitchFamily="2" charset="2"/>
              </a:rPr>
              <a:t>upper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limit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>
                <a:sym typeface="Wingdings" panose="05000000000000000000" pitchFamily="2" charset="2"/>
              </a:rPr>
              <a:t/>
            </a:r>
            <a:br>
              <a:rPr lang="de-DE" dirty="0">
                <a:sym typeface="Wingdings" panose="05000000000000000000" pitchFamily="2" charset="2"/>
              </a:rPr>
            </a:br>
            <a:r>
              <a:rPr lang="de-DE" dirty="0" smtClean="0">
                <a:sym typeface="Wingdings" panose="05000000000000000000" pitchFamily="2" charset="2"/>
              </a:rPr>
              <a:t>  </a:t>
            </a:r>
            <a:r>
              <a:rPr lang="de-DE" dirty="0" err="1" smtClean="0">
                <a:sym typeface="Wingdings" panose="05000000000000000000" pitchFamily="2" charset="2"/>
              </a:rPr>
              <a:t>clique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size</a:t>
            </a:r>
            <a:endParaRPr lang="de-DE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/>
              <a:t>How</a:t>
            </a:r>
            <a:r>
              <a:rPr lang="de-DE" b="1" dirty="0" smtClean="0"/>
              <a:t>?</a:t>
            </a:r>
            <a:endParaRPr lang="de-DE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all </a:t>
            </a:r>
            <a:r>
              <a:rPr lang="de-DE" dirty="0" err="1" smtClean="0"/>
              <a:t>triangles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Recursively</a:t>
            </a:r>
            <a:r>
              <a:rPr lang="de-DE" dirty="0" smtClean="0"/>
              <a:t> </a:t>
            </a:r>
            <a:r>
              <a:rPr lang="de-DE" dirty="0" err="1" smtClean="0"/>
              <a:t>remove</a:t>
            </a:r>
            <a:r>
              <a:rPr lang="de-DE" dirty="0" smtClean="0"/>
              <a:t> all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&lt;k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Return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still </a:t>
            </a:r>
            <a:r>
              <a:rPr lang="de-DE" dirty="0" err="1" smtClean="0"/>
              <a:t>connected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BAE2D-1381-447A-8090-B8859D799F0A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Ellipse 103"/>
          <p:cNvSpPr/>
          <p:nvPr/>
        </p:nvSpPr>
        <p:spPr>
          <a:xfrm>
            <a:off x="11019255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6" name="Gerader Verbinder 105"/>
          <p:cNvCxnSpPr>
            <a:stCxn id="104" idx="2"/>
            <a:endCxn id="92" idx="6"/>
          </p:cNvCxnSpPr>
          <p:nvPr/>
        </p:nvCxnSpPr>
        <p:spPr>
          <a:xfrm flipH="1">
            <a:off x="10470581" y="3757409"/>
            <a:ext cx="54867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Gerader Verbinder 108"/>
          <p:cNvCxnSpPr>
            <a:stCxn id="104" idx="4"/>
            <a:endCxn id="91" idx="0"/>
          </p:cNvCxnSpPr>
          <p:nvPr/>
        </p:nvCxnSpPr>
        <p:spPr>
          <a:xfrm flipH="1">
            <a:off x="10778839" y="3847056"/>
            <a:ext cx="330063" cy="5605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rader Verbinder 113"/>
          <p:cNvCxnSpPr>
            <a:stCxn id="104" idx="3"/>
            <a:endCxn id="90" idx="7"/>
          </p:cNvCxnSpPr>
          <p:nvPr/>
        </p:nvCxnSpPr>
        <p:spPr>
          <a:xfrm flipH="1">
            <a:off x="10046419" y="3820799"/>
            <a:ext cx="999093" cy="6130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Find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largest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&gt; </a:t>
            </a:r>
            <a:r>
              <a:rPr lang="de-DE" dirty="0" err="1" smtClean="0"/>
              <a:t>old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&lt;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BAE2D-1381-447A-8090-B8859D799F0A}" type="datetime1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Interactive Visualization for Software Analytics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480</Words>
  <Application>Microsoft Office PowerPoint</Application>
  <PresentationFormat>Breitbild</PresentationFormat>
  <Paragraphs>103</Paragraphs>
  <Slides>10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Segoe UI Light</vt:lpstr>
      <vt:lpstr>Wingdings</vt:lpstr>
      <vt:lpstr>Retrospect</vt:lpstr>
      <vt:lpstr>PowerPoint-Präsentation</vt:lpstr>
      <vt:lpstr>Graph Mining with Spark</vt:lpstr>
      <vt:lpstr>The maximum Clique Problem</vt:lpstr>
      <vt:lpstr>The maximum Clique Problem</vt:lpstr>
      <vt:lpstr>The Data</vt:lpstr>
      <vt:lpstr>Direction?</vt:lpstr>
      <vt:lpstr>Direction?</vt:lpstr>
      <vt:lpstr>Splitting the graph</vt:lpstr>
      <vt:lpstr>Implementation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776</cp:revision>
  <dcterms:created xsi:type="dcterms:W3CDTF">2014-04-10T08:32:59Z</dcterms:created>
  <dcterms:modified xsi:type="dcterms:W3CDTF">2015-05-24T16:13:51Z</dcterms:modified>
</cp:coreProperties>
</file>

<file path=docProps/thumbnail.jpeg>
</file>